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9" r:id="rId3"/>
    <p:sldId id="273" r:id="rId4"/>
    <p:sldId id="257" r:id="rId5"/>
    <p:sldId id="263" r:id="rId6"/>
    <p:sldId id="258" r:id="rId7"/>
    <p:sldId id="274" r:id="rId8"/>
    <p:sldId id="271" r:id="rId9"/>
    <p:sldId id="260" r:id="rId10"/>
    <p:sldId id="272" r:id="rId11"/>
  </p:sldIdLst>
  <p:sldSz cx="5761038" cy="3236913"/>
  <p:notesSz cx="6858000" cy="9144000"/>
  <p:defaultTextStyle>
    <a:defPPr>
      <a:defRPr lang="zh-CN"/>
    </a:defPPr>
    <a:lvl1pPr marL="0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5708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14167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7125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2833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28541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154250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1799585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05666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">
          <p15:clr>
            <a:srgbClr val="A4A3A4"/>
          </p15:clr>
        </p15:guide>
        <p15:guide id="2" pos="18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73620" autoAdjust="0"/>
  </p:normalViewPr>
  <p:slideViewPr>
    <p:cSldViewPr snapToGrid="0" snapToObjects="1">
      <p:cViewPr>
        <p:scale>
          <a:sx n="213" d="100"/>
          <a:sy n="213" d="100"/>
        </p:scale>
        <p:origin x="1632" y="232"/>
      </p:cViewPr>
      <p:guideLst>
        <p:guide orient="horz" pos="1020"/>
        <p:guide pos="1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2078" y="1005541"/>
            <a:ext cx="4896882" cy="693838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156" y="1834251"/>
            <a:ext cx="4032727" cy="8272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20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73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632474" y="61441"/>
            <a:ext cx="816147" cy="130300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81033" y="61441"/>
            <a:ext cx="2355424" cy="130300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21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16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82" y="2080016"/>
            <a:ext cx="4896882" cy="642887"/>
          </a:xfrm>
        </p:spPr>
        <p:txBody>
          <a:bodyPr anchor="t"/>
          <a:lstStyle>
            <a:lvl1pPr algn="l">
              <a:defRPr sz="22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082" y="1371942"/>
            <a:ext cx="4896882" cy="708074"/>
          </a:xfrm>
        </p:spPr>
        <p:txBody>
          <a:bodyPr anchor="b"/>
          <a:lstStyle>
            <a:lvl1pPr marL="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1pPr>
            <a:lvl2pPr marL="25708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1416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25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2833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28541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54250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79958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05666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51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1033" y="356660"/>
            <a:ext cx="1585285" cy="1007789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62336" y="356660"/>
            <a:ext cx="1586286" cy="1007789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80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52" y="129626"/>
            <a:ext cx="5184934" cy="53948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24559"/>
            <a:ext cx="2545459" cy="30196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57084" indent="0">
              <a:buNone/>
              <a:defRPr sz="1100" b="1"/>
            </a:lvl2pPr>
            <a:lvl3pPr marL="514167" indent="0">
              <a:buNone/>
              <a:defRPr sz="1000" b="1"/>
            </a:lvl3pPr>
            <a:lvl4pPr marL="771251" indent="0">
              <a:buNone/>
              <a:defRPr sz="900" b="1"/>
            </a:lvl4pPr>
            <a:lvl5pPr marL="1028334" indent="0">
              <a:buNone/>
              <a:defRPr sz="900" b="1"/>
            </a:lvl5pPr>
            <a:lvl6pPr marL="1285418" indent="0">
              <a:buNone/>
              <a:defRPr sz="900" b="1"/>
            </a:lvl6pPr>
            <a:lvl7pPr marL="1542501" indent="0">
              <a:buNone/>
              <a:defRPr sz="900" b="1"/>
            </a:lvl7pPr>
            <a:lvl8pPr marL="1799585" indent="0">
              <a:buNone/>
              <a:defRPr sz="900" b="1"/>
            </a:lvl8pPr>
            <a:lvl9pPr marL="2056668" indent="0">
              <a:buNone/>
              <a:defRPr sz="9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8052" y="1026521"/>
            <a:ext cx="2545459" cy="1864972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26528" y="724559"/>
            <a:ext cx="2546459" cy="301962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57084" indent="0">
              <a:buNone/>
              <a:defRPr sz="1100" b="1"/>
            </a:lvl2pPr>
            <a:lvl3pPr marL="514167" indent="0">
              <a:buNone/>
              <a:defRPr sz="1000" b="1"/>
            </a:lvl3pPr>
            <a:lvl4pPr marL="771251" indent="0">
              <a:buNone/>
              <a:defRPr sz="900" b="1"/>
            </a:lvl4pPr>
            <a:lvl5pPr marL="1028334" indent="0">
              <a:buNone/>
              <a:defRPr sz="900" b="1"/>
            </a:lvl5pPr>
            <a:lvl6pPr marL="1285418" indent="0">
              <a:buNone/>
              <a:defRPr sz="900" b="1"/>
            </a:lvl6pPr>
            <a:lvl7pPr marL="1542501" indent="0">
              <a:buNone/>
              <a:defRPr sz="900" b="1"/>
            </a:lvl7pPr>
            <a:lvl8pPr marL="1799585" indent="0">
              <a:buNone/>
              <a:defRPr sz="900" b="1"/>
            </a:lvl8pPr>
            <a:lvl9pPr marL="2056668" indent="0">
              <a:buNone/>
              <a:defRPr sz="9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926528" y="1026521"/>
            <a:ext cx="2546459" cy="1864972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43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8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213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52" y="128877"/>
            <a:ext cx="1895342" cy="548477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2406" y="128877"/>
            <a:ext cx="3220580" cy="27626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052" y="677354"/>
            <a:ext cx="1895342" cy="2214139"/>
          </a:xfrm>
        </p:spPr>
        <p:txBody>
          <a:bodyPr/>
          <a:lstStyle>
            <a:lvl1pPr marL="0" indent="0">
              <a:buNone/>
              <a:defRPr sz="800"/>
            </a:lvl1pPr>
            <a:lvl2pPr marL="257084" indent="0">
              <a:buNone/>
              <a:defRPr sz="700"/>
            </a:lvl2pPr>
            <a:lvl3pPr marL="514167" indent="0">
              <a:buNone/>
              <a:defRPr sz="600"/>
            </a:lvl3pPr>
            <a:lvl4pPr marL="771251" indent="0">
              <a:buNone/>
              <a:defRPr sz="500"/>
            </a:lvl4pPr>
            <a:lvl5pPr marL="1028334" indent="0">
              <a:buNone/>
              <a:defRPr sz="500"/>
            </a:lvl5pPr>
            <a:lvl6pPr marL="1285418" indent="0">
              <a:buNone/>
              <a:defRPr sz="500"/>
            </a:lvl6pPr>
            <a:lvl7pPr marL="1542501" indent="0">
              <a:buNone/>
              <a:defRPr sz="500"/>
            </a:lvl7pPr>
            <a:lvl8pPr marL="1799585" indent="0">
              <a:buNone/>
              <a:defRPr sz="500"/>
            </a:lvl8pPr>
            <a:lvl9pPr marL="2056668" indent="0">
              <a:buNone/>
              <a:defRPr sz="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9204" y="2265839"/>
            <a:ext cx="3456623" cy="267495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29204" y="289224"/>
            <a:ext cx="3456623" cy="1942148"/>
          </a:xfrm>
        </p:spPr>
        <p:txBody>
          <a:bodyPr/>
          <a:lstStyle>
            <a:lvl1pPr marL="0" indent="0">
              <a:buNone/>
              <a:defRPr sz="1800"/>
            </a:lvl1pPr>
            <a:lvl2pPr marL="257084" indent="0">
              <a:buNone/>
              <a:defRPr sz="1600"/>
            </a:lvl2pPr>
            <a:lvl3pPr marL="514167" indent="0">
              <a:buNone/>
              <a:defRPr sz="1300"/>
            </a:lvl3pPr>
            <a:lvl4pPr marL="771251" indent="0">
              <a:buNone/>
              <a:defRPr sz="1100"/>
            </a:lvl4pPr>
            <a:lvl5pPr marL="1028334" indent="0">
              <a:buNone/>
              <a:defRPr sz="1100"/>
            </a:lvl5pPr>
            <a:lvl6pPr marL="1285418" indent="0">
              <a:buNone/>
              <a:defRPr sz="1100"/>
            </a:lvl6pPr>
            <a:lvl7pPr marL="1542501" indent="0">
              <a:buNone/>
              <a:defRPr sz="1100"/>
            </a:lvl7pPr>
            <a:lvl8pPr marL="1799585" indent="0">
              <a:buNone/>
              <a:defRPr sz="1100"/>
            </a:lvl8pPr>
            <a:lvl9pPr marL="2056668" indent="0">
              <a:buNone/>
              <a:defRPr sz="11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29204" y="2533334"/>
            <a:ext cx="3456623" cy="379887"/>
          </a:xfrm>
        </p:spPr>
        <p:txBody>
          <a:bodyPr/>
          <a:lstStyle>
            <a:lvl1pPr marL="0" indent="0">
              <a:buNone/>
              <a:defRPr sz="800"/>
            </a:lvl1pPr>
            <a:lvl2pPr marL="257084" indent="0">
              <a:buNone/>
              <a:defRPr sz="700"/>
            </a:lvl2pPr>
            <a:lvl3pPr marL="514167" indent="0">
              <a:buNone/>
              <a:defRPr sz="600"/>
            </a:lvl3pPr>
            <a:lvl4pPr marL="771251" indent="0">
              <a:buNone/>
              <a:defRPr sz="500"/>
            </a:lvl4pPr>
            <a:lvl5pPr marL="1028334" indent="0">
              <a:buNone/>
              <a:defRPr sz="500"/>
            </a:lvl5pPr>
            <a:lvl6pPr marL="1285418" indent="0">
              <a:buNone/>
              <a:defRPr sz="500"/>
            </a:lvl6pPr>
            <a:lvl7pPr marL="1542501" indent="0">
              <a:buNone/>
              <a:defRPr sz="500"/>
            </a:lvl7pPr>
            <a:lvl8pPr marL="1799585" indent="0">
              <a:buNone/>
              <a:defRPr sz="500"/>
            </a:lvl8pPr>
            <a:lvl9pPr marL="2056668" indent="0">
              <a:buNone/>
              <a:defRPr sz="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82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8052" y="129626"/>
            <a:ext cx="5184934" cy="539486"/>
          </a:xfrm>
          <a:prstGeom prst="rect">
            <a:avLst/>
          </a:prstGeom>
        </p:spPr>
        <p:txBody>
          <a:bodyPr vert="horz" lIns="51417" tIns="25708" rIns="51417" bIns="25708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55280"/>
            <a:ext cx="5184934" cy="2136213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88052" y="3000139"/>
            <a:ext cx="1344242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507E-AE45-4046-9BF5-88677E074918}" type="datetimeFigureOut">
              <a:rPr kumimoji="1" lang="zh-CN" altLang="en-US" smtClean="0"/>
              <a:pPr/>
              <a:t>16/6/12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68355" y="3000139"/>
            <a:ext cx="1824329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28744" y="3000139"/>
            <a:ext cx="1344242" cy="172336"/>
          </a:xfrm>
          <a:prstGeom prst="rect">
            <a:avLst/>
          </a:prstGeom>
        </p:spPr>
        <p:txBody>
          <a:bodyPr vert="horz" lIns="51417" tIns="25708" rIns="51417" bIns="25708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3838E-D815-E84D-956E-6835A4202BB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56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57084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13" indent="-192813" algn="l" defTabSz="25708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761" indent="-160677" algn="l" defTabSz="257084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09" indent="-128542" algn="l" defTabSz="257084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2" indent="-128542" algn="l" defTabSz="257084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6876" indent="-128542" algn="l" defTabSz="257084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3960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043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127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210" indent="-128542" algn="l" defTabSz="257084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084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167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251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334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418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501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585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668" algn="l" defTabSz="257084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17721" y="1014951"/>
            <a:ext cx="1511022" cy="1082012"/>
          </a:xfrm>
          <a:prstGeom prst="rect">
            <a:avLst/>
          </a:prstGeom>
          <a:noFill/>
        </p:spPr>
        <p:txBody>
          <a:bodyPr wrap="none" lIns="57580" tIns="28790" rIns="57580" bIns="287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6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en-US" altLang="zh-CN" sz="3600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H5</a:t>
            </a:r>
            <a:r>
              <a:rPr kumimoji="1" lang="zh-CN" altLang="en-US" sz="2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游戏机制</a:t>
            </a:r>
          </a:p>
        </p:txBody>
      </p:sp>
    </p:spTree>
    <p:extLst>
      <p:ext uri="{BB962C8B-B14F-4D97-AF65-F5344CB8AC3E}">
        <p14:creationId xmlns:p14="http://schemas.microsoft.com/office/powerpoint/2010/main" val="4283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42638" y="854841"/>
            <a:ext cx="2909779" cy="1393848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虚拟类奖品发放方式：</a:t>
            </a:r>
            <a:endParaRPr lang="en-US" altLang="zh-CN" sz="1000" dirty="0" smtClean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-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长按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二维码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、领取优惠码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、点击注册有赞会员</a:t>
            </a:r>
            <a:endParaRPr lang="en-US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93" y="173571"/>
            <a:ext cx="1749759" cy="27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1421076" y="1033466"/>
            <a:ext cx="3649190" cy="844614"/>
          </a:xfrm>
          <a:prstGeom prst="rect">
            <a:avLst/>
          </a:prstGeom>
          <a:solidFill>
            <a:srgbClr val="EE7F26"/>
          </a:solidFill>
          <a:ln>
            <a:solidFill>
              <a:srgbClr val="F0902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sz="170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750" y="746641"/>
            <a:ext cx="816249" cy="145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54" b="1" dirty="0" smtClean="0">
                <a:solidFill>
                  <a:srgbClr val="F090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8854" dirty="0"/>
          </a:p>
        </p:txBody>
      </p:sp>
      <p:sp>
        <p:nvSpPr>
          <p:cNvPr id="4" name="文本框 3"/>
          <p:cNvSpPr txBox="1"/>
          <p:nvPr/>
        </p:nvSpPr>
        <p:spPr>
          <a:xfrm>
            <a:off x="1632466" y="1175742"/>
            <a:ext cx="16594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8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互动机制</a:t>
            </a:r>
            <a:endParaRPr lang="en-US" altLang="zh-CN" sz="28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32639" y="911491"/>
            <a:ext cx="2703316" cy="361497"/>
          </a:xfrm>
        </p:spPr>
        <p:txBody>
          <a:bodyPr>
            <a:normAutofit/>
          </a:bodyPr>
          <a:lstStyle/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加载页面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1633524"/>
            <a:ext cx="2022090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：转盘旋转</a:t>
            </a: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(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如图</a:t>
            </a:r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)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34" y="173571"/>
            <a:ext cx="1762314" cy="2808688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176637" y="3012140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32639" y="911491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封面：</a:t>
            </a:r>
            <a:r>
              <a:rPr lang="zh-CN" altLang="en-US" sz="1000" dirty="0">
                <a:latin typeface="Microsoft YaHei"/>
                <a:ea typeface="Microsoft YaHei"/>
                <a:cs typeface="Microsoft YaHei"/>
              </a:rPr>
              <a:t>点击“开始游戏”进入游戏页面。</a:t>
            </a:r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2639" y="1633524"/>
            <a:ext cx="2040020" cy="361497"/>
          </a:xfrm>
          <a:prstGeom prst="rect">
            <a:avLst/>
          </a:prstGeom>
        </p:spPr>
        <p:txBody>
          <a:bodyPr vert="horz" lIns="51417" tIns="25708" rIns="51417" bIns="25708" rtlCol="0">
            <a:normAutofit lnSpcReduction="10000"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</a:t>
            </a: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标题、金币、钱袋微微摇晃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2099"/>
            <a:ext cx="1843507" cy="2938089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76637" y="3056164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6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424" y="1265004"/>
            <a:ext cx="1898824" cy="9806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操作：</a:t>
            </a:r>
          </a:p>
          <a:p>
            <a:pPr algn="l"/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点击“开始抽奖“按钮，</a:t>
            </a:r>
          </a:p>
          <a:p>
            <a:pPr algn="l"/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判断是否是平安一账通粉丝</a:t>
            </a:r>
            <a:endParaRPr lang="en-US" altLang="zh-CN" sz="800" b="1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a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、如果是，直接转盘旋转抽奖</a:t>
            </a:r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;</a:t>
            </a:r>
          </a:p>
          <a:p>
            <a:pPr algn="l"/>
            <a:r>
              <a:rPr lang="en-US" altLang="zh-CN" sz="800" b="1" dirty="0" smtClean="0">
                <a:latin typeface="Microsoft YaHei"/>
                <a:ea typeface="Microsoft YaHei"/>
                <a:cs typeface="Microsoft YaHei"/>
              </a:rPr>
              <a:t>b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、如果不是，弹出</a:t>
            </a:r>
            <a:r>
              <a:rPr lang="zh-CN" altLang="en-US" sz="800" b="1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扫码弹框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，</a:t>
            </a:r>
          </a:p>
          <a:p>
            <a:pPr algn="l"/>
            <a:r>
              <a:rPr lang="zh-CN" altLang="en-US" sz="800" b="1" dirty="0"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    跳转下面</a:t>
            </a:r>
            <a:r>
              <a:rPr lang="zh-CN" altLang="en-US" sz="800" b="1" dirty="0">
                <a:latin typeface="Microsoft YaHei"/>
                <a:ea typeface="Microsoft YaHei"/>
                <a:cs typeface="Microsoft YaHei"/>
              </a:rPr>
              <a:t>说明浮窗</a:t>
            </a:r>
            <a:r>
              <a:rPr lang="zh-CN" altLang="en-US" sz="800" b="1" dirty="0" smtClean="0">
                <a:latin typeface="Microsoft YaHei"/>
                <a:ea typeface="Microsoft YaHei"/>
                <a:cs typeface="Microsoft YaHei"/>
              </a:rPr>
              <a:t>页面：</a:t>
            </a:r>
            <a:endParaRPr lang="en-US" altLang="zh-CN" sz="800" b="1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700" dirty="0" smtClean="0"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、长按二维码，关注平安一账通参与大转盘游戏，</a:t>
            </a:r>
          </a:p>
          <a:p>
            <a:pPr algn="l"/>
            <a:r>
              <a:rPr lang="zh-CN" altLang="en-US" sz="700" dirty="0"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     赢好礼</a:t>
            </a:r>
            <a:endParaRPr lang="en-US" altLang="zh-CN" sz="7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700" dirty="0" smtClean="0"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en-US" sz="700" dirty="0">
                <a:latin typeface="Microsoft YaHei"/>
                <a:ea typeface="Microsoft YaHei"/>
                <a:cs typeface="Microsoft YaHei"/>
              </a:rPr>
              <a:t>、</a:t>
            </a:r>
            <a:r>
              <a:rPr lang="zh-CN" altLang="zh-CN" sz="700" dirty="0">
                <a:latin typeface="Microsoft YaHei"/>
                <a:ea typeface="Microsoft YaHei"/>
                <a:cs typeface="Microsoft YaHei"/>
              </a:rPr>
              <a:t>点击底部菜单找到“橙天玩”</a:t>
            </a:r>
            <a:r>
              <a:rPr lang="zh-CN" altLang="zh-CN" sz="700" dirty="0" smtClean="0">
                <a:latin typeface="Microsoft YaHei"/>
                <a:ea typeface="Microsoft YaHei"/>
                <a:cs typeface="Microsoft YaHei"/>
              </a:rPr>
              <a:t>进入</a:t>
            </a:r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游戏。</a:t>
            </a:r>
            <a:endParaRPr lang="zh-CN" altLang="zh-CN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3423" y="784757"/>
            <a:ext cx="1898824" cy="361497"/>
          </a:xfrm>
          <a:prstGeom prst="rect">
            <a:avLst/>
          </a:prstGeom>
        </p:spPr>
        <p:txBody>
          <a:bodyPr vert="horz" lIns="51417" tIns="25708" rIns="51417" bIns="25708" rtlCol="0">
            <a:normAutofit lnSpcReduction="10000"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游戏页面：</a:t>
            </a: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点击“开始抽奖”转盘旋转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3423" y="2439134"/>
            <a:ext cx="2040020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：如图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60" y="349279"/>
            <a:ext cx="1642474" cy="2617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51" y="349279"/>
            <a:ext cx="1642474" cy="261769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491130" y="2966973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9103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0369" y="1256644"/>
            <a:ext cx="2050338" cy="585198"/>
          </a:xfrm>
        </p:spPr>
        <p:txBody>
          <a:bodyPr>
            <a:normAutofit/>
          </a:bodyPr>
          <a:lstStyle/>
          <a:p>
            <a:pPr algn="l"/>
            <a:r>
              <a:rPr lang="zh-CN" altLang="zh-CN" sz="1000" smtClean="0">
                <a:latin typeface="Microsoft YaHei"/>
                <a:ea typeface="Microsoft YaHei"/>
                <a:cs typeface="Microsoft YaHei"/>
              </a:rPr>
              <a:t>用户</a:t>
            </a:r>
            <a:r>
              <a:rPr lang="zh-CN" altLang="zh-CN" sz="1000" dirty="0">
                <a:latin typeface="Microsoft YaHei"/>
                <a:ea typeface="Microsoft YaHei"/>
                <a:cs typeface="Microsoft YaHei"/>
              </a:rPr>
              <a:t>点击进入可以看到所有奖品 </a:t>
            </a:r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911491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我的奖品入口：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48" y="173571"/>
            <a:ext cx="1845235" cy="294084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32638" y="2394352"/>
            <a:ext cx="233286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：三颗</a:t>
            </a:r>
            <a:r>
              <a:rPr lang="zh-CN" altLang="en-US" sz="1000" smtClean="0">
                <a:latin typeface="Microsoft YaHei"/>
                <a:ea typeface="Microsoft YaHei"/>
                <a:cs typeface="Microsoft YaHei"/>
              </a:rPr>
              <a:t>小星星可以一闪一闪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88098" y="1549243"/>
            <a:ext cx="2747857" cy="994120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zh-CN" sz="1000" dirty="0" smtClean="0">
                <a:latin typeface="Microsoft YaHei"/>
                <a:ea typeface="Microsoft YaHei"/>
                <a:cs typeface="Microsoft YaHei"/>
              </a:rPr>
              <a:t>【我的奖品】 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en-US" altLang="zh-CN" sz="1000" dirty="0" smtClean="0"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、中奖日期，中奖物品，中奖物品数量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altLang="zh-CN" sz="10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6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2639" y="911491"/>
            <a:ext cx="119733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中奖弹框：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32638" y="2394352"/>
            <a:ext cx="2332867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rgbClr val="FFC000"/>
                </a:solidFill>
                <a:latin typeface="Microsoft YaHei"/>
                <a:ea typeface="Microsoft YaHei"/>
                <a:cs typeface="Microsoft YaHei"/>
              </a:rPr>
              <a:t>动画说明</a:t>
            </a:r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：三颗小星星依次出现</a:t>
            </a:r>
            <a:endParaRPr lang="en-US"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638" y="1356813"/>
            <a:ext cx="2879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90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奖品</a:t>
            </a:r>
            <a:r>
              <a:rPr lang="zh-CN" altLang="en-US" sz="90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</a:p>
          <a:p>
            <a:endParaRPr lang="en-US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）实物类奖品：手机壳、伞、球衣、足球、红包</a:t>
            </a:r>
          </a:p>
          <a:p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）其他：微店</a:t>
            </a:r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5</a:t>
            </a:r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元优惠券，微店</a:t>
            </a:r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10</a:t>
            </a:r>
            <a:r>
              <a:rPr lang="zh-CN" altLang="zh-CN" sz="900" dirty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元</a:t>
            </a:r>
            <a:r>
              <a:rPr lang="zh-CN" altLang="zh-CN" sz="900" dirty="0" smtClean="0">
                <a:solidFill>
                  <a:schemeClr val="tx1">
                    <a:tint val="75000"/>
                  </a:schemeClr>
                </a:solidFill>
                <a:latin typeface="Microsoft YaHei"/>
                <a:ea typeface="Microsoft YaHei"/>
                <a:cs typeface="Microsoft YaHei"/>
              </a:rPr>
              <a:t>优惠券</a:t>
            </a:r>
            <a:endParaRPr lang="zh-CN" altLang="zh-CN" sz="900" dirty="0">
              <a:solidFill>
                <a:schemeClr val="tx1">
                  <a:tint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18" y="173570"/>
            <a:ext cx="1785470" cy="284559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361908" y="3038138"/>
            <a:ext cx="2703316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dirty="0" smtClean="0">
                <a:latin typeface="Microsoft YaHei"/>
                <a:ea typeface="Microsoft YaHei"/>
                <a:cs typeface="Microsoft YaHei"/>
              </a:rPr>
              <a:t>播放幻灯片，可看动效</a:t>
            </a:r>
            <a:endParaRPr lang="en-US" sz="7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1421076" y="1033466"/>
            <a:ext cx="3649190" cy="844614"/>
          </a:xfrm>
          <a:prstGeom prst="rect">
            <a:avLst/>
          </a:prstGeom>
          <a:solidFill>
            <a:srgbClr val="EE7F26"/>
          </a:solidFill>
          <a:ln>
            <a:solidFill>
              <a:srgbClr val="F0902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sz="170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750" y="746641"/>
            <a:ext cx="816249" cy="145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54" b="1" dirty="0" smtClean="0">
                <a:solidFill>
                  <a:srgbClr val="F090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8854" dirty="0"/>
          </a:p>
        </p:txBody>
      </p:sp>
      <p:sp>
        <p:nvSpPr>
          <p:cNvPr id="4" name="文本框 3"/>
          <p:cNvSpPr txBox="1"/>
          <p:nvPr/>
        </p:nvSpPr>
        <p:spPr>
          <a:xfrm>
            <a:off x="1421076" y="1188007"/>
            <a:ext cx="23968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8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奖品发放方式</a:t>
            </a:r>
            <a:endParaRPr lang="en-US" altLang="zh-CN" sz="28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5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42638" y="1272988"/>
            <a:ext cx="2909779" cy="1393848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填写</a:t>
            </a:r>
            <a:r>
              <a:rPr lang="zh-CN" altLang="en-US" sz="100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信息浮窗</a:t>
            </a:r>
          </a:p>
          <a:p>
            <a:pPr algn="l"/>
            <a:endParaRPr lang="en-US" altLang="zh-CN" sz="1000" dirty="0" smtClean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填写联系信息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姓名、电话、地址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点击“提交信息”，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r>
              <a:rPr lang="zh-CN" altLang="en-US" sz="1000" dirty="0" smtClean="0">
                <a:latin typeface="Microsoft YaHei"/>
                <a:ea typeface="Microsoft YaHei"/>
                <a:cs typeface="Microsoft YaHei"/>
              </a:rPr>
              <a:t>确认信息后，安排发放礼品。</a:t>
            </a:r>
            <a:endParaRPr lang="en-US" altLang="zh-CN" sz="1000" dirty="0" smtClean="0">
              <a:latin typeface="Microsoft YaHei"/>
              <a:ea typeface="Microsoft YaHei"/>
              <a:cs typeface="Microsoft YaHei"/>
            </a:endParaRPr>
          </a:p>
          <a:p>
            <a:pPr algn="l"/>
            <a:endParaRPr lang="en-US" sz="1000" dirty="0" smtClean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423" y="1735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FF6600"/>
                </a:solidFill>
                <a:latin typeface="Microsoft YaHei"/>
                <a:ea typeface="Microsoft YaHei"/>
                <a:cs typeface="Microsoft YaHei"/>
              </a:rPr>
              <a:t>橙天玩</a:t>
            </a:r>
            <a:endParaRPr kumimoji="1" lang="zh-CN" altLang="en-US" sz="2400" b="1" dirty="0">
              <a:solidFill>
                <a:srgbClr val="FF66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18" y="173571"/>
            <a:ext cx="1749612" cy="2788444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32639" y="911491"/>
            <a:ext cx="1771079" cy="361497"/>
          </a:xfrm>
          <a:prstGeom prst="rect">
            <a:avLst/>
          </a:prstGeom>
        </p:spPr>
        <p:txBody>
          <a:bodyPr vert="horz" lIns="51417" tIns="25708" rIns="51417" bIns="25708" rtlCol="0">
            <a:normAutofit/>
          </a:bodyPr>
          <a:lstStyle>
            <a:lvl1pPr marL="0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5708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167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25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334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41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501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799585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6668" indent="0" algn="ctr" defTabSz="257084" rtl="0" eaLnBrk="1" latinLnBrk="0" hangingPunct="1">
              <a:spcBef>
                <a:spcPct val="20000"/>
              </a:spcBef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accent6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实体类奖品发放：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6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304</Words>
  <Application>Microsoft Macintosh PowerPoint</Application>
  <PresentationFormat>自定义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Calibri</vt:lpstr>
      <vt:lpstr>Microsoft YaHei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Augus</dc:creator>
  <cp:lastModifiedBy>Microsoft Office 用户</cp:lastModifiedBy>
  <cp:revision>29</cp:revision>
  <dcterms:created xsi:type="dcterms:W3CDTF">2015-10-19T02:16:17Z</dcterms:created>
  <dcterms:modified xsi:type="dcterms:W3CDTF">2016-06-12T09:30:51Z</dcterms:modified>
</cp:coreProperties>
</file>